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53" r:id="rId3"/>
    <p:sldId id="1013" r:id="rId4"/>
    <p:sldId id="1008" r:id="rId5"/>
    <p:sldId id="1009" r:id="rId6"/>
    <p:sldId id="1006" r:id="rId7"/>
    <p:sldId id="900" r:id="rId8"/>
    <p:sldId id="987" r:id="rId9"/>
    <p:sldId id="1007" r:id="rId10"/>
    <p:sldId id="1084" r:id="rId11"/>
    <p:sldId id="1080" r:id="rId12"/>
    <p:sldId id="1085" r:id="rId13"/>
    <p:sldId id="1077" r:id="rId14"/>
    <p:sldId id="1083" r:id="rId15"/>
    <p:sldId id="1082" r:id="rId16"/>
    <p:sldId id="958" r:id="rId17"/>
    <p:sldId id="891" r:id="rId18"/>
    <p:sldId id="10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63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184" y="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C70C3-1366-8C4A-ABB5-9D046AA2E38F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9F349-1C8B-124B-8A87-457A5916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5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3D36-4925-CE46-8BE2-9A0C2E04E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7AA-4E2C-E746-B403-3CB6E9D43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2CD4A-6402-EE48-AECE-58A75006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441E5-CF70-6944-AF66-FB1C94A5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CE109-1D6C-2343-BE1C-86CA3969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1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3EBC-1236-0F4A-919B-1A8D33AB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DA9D4-8A0C-8147-B107-6E31B5120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E035D-D6B9-EF46-BAE1-141BB8D3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54254-CEE4-3544-A8EB-2598A7A2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848EF-AE13-F34C-BF74-1E5A3C0F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6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B4F832-A1C2-EF4F-A6AA-A92BBD9A0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78A63-EACB-744B-9B95-8D24D0C32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057B-E93F-F346-BFFF-AD09150D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76257-8234-DB47-AD04-B733644D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20DDB-2A5F-144C-8E96-A98FC1AF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66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wav">
            <a:extLst>
              <a:ext uri="{FF2B5EF4-FFF2-40B4-BE49-F238E27FC236}">
                <a16:creationId xmlns:a16="http://schemas.microsoft.com/office/drawing/2014/main" id="{85E9EC8C-3993-C143-9593-C4CBAE9B1C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90000" contrast="-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35973" r="52872" b="48853"/>
          <a:stretch>
            <a:fillRect/>
          </a:stretch>
        </p:blipFill>
        <p:spPr bwMode="auto">
          <a:xfrm>
            <a:off x="304800" y="5791200"/>
            <a:ext cx="247226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0684" cy="1141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D8AD9DCA-F497-474C-B47E-87BE6C66E2D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9601" y="6245226"/>
            <a:ext cx="2842684" cy="4746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5768885-148A-634C-A0F9-6C95E85896A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45226"/>
            <a:ext cx="3858684" cy="4746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81C320F-E5F2-0E4F-8E93-576C5C7906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45226"/>
            <a:ext cx="2842684" cy="474663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7F2480-5893-C243-8C74-32D377B8A10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62025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Título y objeto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838200" y="203749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20DE4-8C9F-A121-059E-42886E8A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376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FDEC-1740-9842-99F2-ADBEAE27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B8FC9-2BF0-1B45-AEA8-0C0A9D403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EE206-0650-3441-B45A-7A8A18DB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1377C-FE16-464A-B394-37AE6CFC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9080C-0B47-1D42-94E3-63139A69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7DA3-D6E1-FA4E-9465-FAEA5AA0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21C22-C023-2143-B4B0-47165EE9C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9F7E-AD8E-DA42-B6FA-897F6DF64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F94-8ED9-C945-B452-C1FD9AAC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E1E77-7E12-6342-A040-2E1234B9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2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5996-150A-B44F-A219-237FF4CB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6C82-C610-F14B-AB2B-C86E0FD27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71E4C-C169-0A4A-BCD4-018840213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F3DB-2D34-E448-9D63-029FBA38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5F35F-6AAB-3B4D-AE21-80BBEC23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E80DC-3B3B-CD41-85B9-67B24830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7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7F64-1431-ED49-B751-922C9D23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9F958-FE43-134D-8934-631ED4FA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D77E6-1C5F-DD41-ABF3-894E54E39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B2513-C4DE-4C45-8CAA-A78BFD6F8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95A01-1C66-F942-BD2D-B397E0FEF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8FDD5-220C-9E4D-8FEF-080DBC8B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52462-2C6D-6947-9F41-4758C509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2F328-1A29-B747-93E4-0446544B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85B3-BD9C-314E-8A59-2518B7A8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5C0CB-F7BC-824E-A7E8-11F33034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60393-780F-3E4F-BF51-9210B6E6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8BEC-8D84-5A4D-8767-2C10CE57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0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28FE7-8F5C-554E-A6B9-69A1B424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6AD76-D42E-D84E-A6B2-4892AC86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02CC5-A5AC-9041-A81D-1FC64441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1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0448D-9165-114A-97D8-3EB17917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BE37-3593-0042-B2AA-19698BA5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7EEB4-6309-2443-8F13-00A275B0D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D6BAE-2E67-EB4E-9C2D-A5482D4A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5A0FD-D3FC-F344-B431-2DA09D5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FFA04-3083-CE47-95A5-A07ADE94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3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026C-2030-874C-A5FF-EC1BD75D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2DE35-C7C4-E04B-91C9-0E5EFF04C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3869D-7F28-8345-A07B-38CCEAED9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302E8-00E5-1D4D-A82D-1AFE57B2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1AB19-D0A7-CB43-8F86-3787CA9C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C43CC-C6F5-B946-A781-30F45E72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6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A6243B-CA6D-F144-90F7-B8A9D8E3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C6798-2289-FC41-B44D-699E9C44F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9D1C0-060A-F643-B99D-E660E603E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EBBFF-989E-8945-88C4-D9CC26DC1D5E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3CE64-537D-BE46-B8EF-C991E8F57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22D61-5085-CC44-ABE8-57445B3D8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978C6-68A8-AA47-AE1C-438D776B4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7410278" TargetMode="External"/><Relationship Id="rId7" Type="http://schemas.openxmlformats.org/officeDocument/2006/relationships/hyperlink" Target="https://github.com/sccn/practical_MEEG2025" TargetMode="External"/><Relationship Id="rId2" Type="http://schemas.openxmlformats.org/officeDocument/2006/relationships/hyperlink" Target="https://forum.cuttingeeg.org/tag/eeglab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ccn/eeglab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openneuro.org/datasets/ds002718/versions/1.0.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D37C-CC18-694D-BFC9-E80B5B6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89073"/>
            <a:ext cx="9144000" cy="2387600"/>
          </a:xfrm>
        </p:spPr>
        <p:txBody>
          <a:bodyPr/>
          <a:lstStyle/>
          <a:p>
            <a:r>
              <a:rPr lang="en-US" dirty="0"/>
              <a:t>EEGLAB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26967-850F-284A-AF1C-D3A8AFE65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7501" y="3031029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Arnaud Delorme, PhD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A3A6A-5A25-D64C-A72B-3D07B4BC36F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125201" y="5979118"/>
            <a:ext cx="3406020" cy="863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ADF35-3522-0A4A-B9DD-F630E6627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88" y="4183145"/>
            <a:ext cx="2005626" cy="19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23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5CAE-BC5D-E690-5568-9D658B71F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C4CEAD-159A-DE0F-116B-1C6927FC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44" y="340083"/>
            <a:ext cx="7772400" cy="38771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ED493F-A48F-0B39-97D8-8F44F464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221"/>
          <a:stretch>
            <a:fillRect/>
          </a:stretch>
        </p:blipFill>
        <p:spPr>
          <a:xfrm>
            <a:off x="1635033" y="4397162"/>
            <a:ext cx="3024649" cy="229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2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40175B-B236-61C4-9274-56CA1238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44" y="340083"/>
            <a:ext cx="7772400" cy="38771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7C4E4A-C29E-B635-C515-24A50B2B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691"/>
          <a:stretch>
            <a:fillRect/>
          </a:stretch>
        </p:blipFill>
        <p:spPr>
          <a:xfrm>
            <a:off x="1635034" y="4397162"/>
            <a:ext cx="6118578" cy="229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A5FF-A1F3-CB59-4261-F32AA16C4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60830-67CC-6295-7934-467815E8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44" y="340083"/>
            <a:ext cx="7772400" cy="38771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4E53E5-552F-30F1-EC76-BFA648600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033" y="4397162"/>
            <a:ext cx="9227423" cy="229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873F9F-5CCE-3E9F-FB8B-AB04C09924A5}"/>
              </a:ext>
            </a:extLst>
          </p:cNvPr>
          <p:cNvSpPr txBox="1">
            <a:spLocks/>
          </p:cNvSpPr>
          <p:nvPr/>
        </p:nvSpPr>
        <p:spPr>
          <a:xfrm>
            <a:off x="1565893" y="66106"/>
            <a:ext cx="10472204" cy="9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0" dirty="0"/>
              <a:t>Is there an optimal preprocessing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52EF-DD37-52D5-CF45-79B77A642200}"/>
              </a:ext>
            </a:extLst>
          </p:cNvPr>
          <p:cNvSpPr txBox="1">
            <a:spLocks/>
          </p:cNvSpPr>
          <p:nvPr/>
        </p:nvSpPr>
        <p:spPr>
          <a:xfrm>
            <a:off x="883320" y="1189154"/>
            <a:ext cx="11017876" cy="176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Each automated artifact rejection optimized (EEGLAB, MNE, Brainstorm, Fieldtrip)</a:t>
            </a:r>
          </a:p>
          <a:p>
            <a:endParaRPr lang="en-US" sz="1800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D6534DC-8F5C-4B4A-2675-0A31BE0D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47"/>
          <a:stretch>
            <a:fillRect/>
          </a:stretch>
        </p:blipFill>
        <p:spPr>
          <a:xfrm>
            <a:off x="1044009" y="2303896"/>
            <a:ext cx="9682480" cy="2541828"/>
          </a:xfrm>
          <a:prstGeom prst="rect">
            <a:avLst/>
          </a:prstGeom>
        </p:spPr>
      </p:pic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46AFC7EE-126E-41EE-E078-A32162BE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482"/>
          <a:stretch>
            <a:fillRect/>
          </a:stretch>
        </p:blipFill>
        <p:spPr>
          <a:xfrm>
            <a:off x="1044009" y="2057527"/>
            <a:ext cx="9682480" cy="246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889D37-54E5-3287-A5E2-5E262C15E497}"/>
              </a:ext>
            </a:extLst>
          </p:cNvPr>
          <p:cNvSpPr/>
          <p:nvPr/>
        </p:nvSpPr>
        <p:spPr>
          <a:xfrm>
            <a:off x="4310743" y="1881051"/>
            <a:ext cx="6740434" cy="3239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3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B3A5-21F6-4010-7F26-C62BFEC2C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4DAD7-B7E5-F1D9-0E46-E5F3343ABD68}"/>
              </a:ext>
            </a:extLst>
          </p:cNvPr>
          <p:cNvSpPr txBox="1">
            <a:spLocks/>
          </p:cNvSpPr>
          <p:nvPr/>
        </p:nvSpPr>
        <p:spPr>
          <a:xfrm>
            <a:off x="1565893" y="66106"/>
            <a:ext cx="10472204" cy="9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0" dirty="0"/>
              <a:t>Is there an optimal preprocessing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5600-D373-DDB9-6554-C73FC4C496EE}"/>
              </a:ext>
            </a:extLst>
          </p:cNvPr>
          <p:cNvSpPr txBox="1">
            <a:spLocks/>
          </p:cNvSpPr>
          <p:nvPr/>
        </p:nvSpPr>
        <p:spPr>
          <a:xfrm>
            <a:off x="883320" y="1189154"/>
            <a:ext cx="11017876" cy="176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Each automated artifact rejection optimized (EEGLAB, MNE, Brainstorm, Fieldtrip)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0CCAE9-190F-6C91-8622-598763255FBC}"/>
              </a:ext>
            </a:extLst>
          </p:cNvPr>
          <p:cNvSpPr txBox="1">
            <a:spLocks/>
          </p:cNvSpPr>
          <p:nvPr/>
        </p:nvSpPr>
        <p:spPr>
          <a:xfrm>
            <a:off x="436537" y="5304477"/>
            <a:ext cx="11601559" cy="176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Compared to high-pass at 0.5Hz, not much improvement of any pipeline (although EEGLAB pipeline the only one significantly superior to 0.5 Hz high pass for all 3 datasets – no other pipeline superior to 0.5 Hz high pass for any dataset)</a:t>
            </a:r>
          </a:p>
          <a:p>
            <a:r>
              <a:rPr lang="en-US" sz="1800" dirty="0"/>
              <a:t>EEGLAB minor advantage due to line-noise contaminated channel interpolation and ICA automated rejection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B824C59-6873-9F5A-2A11-3E638A10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47"/>
          <a:stretch>
            <a:fillRect/>
          </a:stretch>
        </p:blipFill>
        <p:spPr>
          <a:xfrm>
            <a:off x="1044009" y="2303896"/>
            <a:ext cx="9682480" cy="2541828"/>
          </a:xfrm>
          <a:prstGeom prst="rect">
            <a:avLst/>
          </a:prstGeom>
        </p:spPr>
      </p:pic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640C4E20-45FD-36FA-232B-A07CDA5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482"/>
          <a:stretch>
            <a:fillRect/>
          </a:stretch>
        </p:blipFill>
        <p:spPr>
          <a:xfrm>
            <a:off x="1044009" y="2057527"/>
            <a:ext cx="9682480" cy="24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device&#10;&#10;AI-generated content may be incorrect.">
            <a:extLst>
              <a:ext uri="{FF2B5EF4-FFF2-40B4-BE49-F238E27FC236}">
                <a16:creationId xmlns:a16="http://schemas.microsoft.com/office/drawing/2014/main" id="{5DB35B3A-87F7-AE82-F6BF-F348F9B0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727" y="4213167"/>
            <a:ext cx="2924785" cy="2562855"/>
          </a:xfrm>
          <a:prstGeom prst="rect">
            <a:avLst/>
          </a:prstGeom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964AF34-E480-949E-1470-C7E60113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7" y="1080244"/>
            <a:ext cx="7263281" cy="3196321"/>
          </a:xfrm>
          <a:prstGeom prst="rect">
            <a:avLst/>
          </a:prstGeom>
        </p:spPr>
      </p:pic>
      <p:pic>
        <p:nvPicPr>
          <p:cNvPr id="11" name="Picture 10" descr="A black and white rectangular sign&#10;&#10;AI-generated content may be incorrect.">
            <a:extLst>
              <a:ext uri="{FF2B5EF4-FFF2-40B4-BE49-F238E27FC236}">
                <a16:creationId xmlns:a16="http://schemas.microsoft.com/office/drawing/2014/main" id="{CAC3E833-5EB5-92A8-50CC-64E89F8DA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51"/>
          <a:stretch>
            <a:fillRect/>
          </a:stretch>
        </p:blipFill>
        <p:spPr>
          <a:xfrm>
            <a:off x="206036" y="4242048"/>
            <a:ext cx="8956795" cy="2691108"/>
          </a:xfrm>
          <a:prstGeom prst="rect">
            <a:avLst/>
          </a:prstGeom>
        </p:spPr>
      </p:pic>
      <p:pic>
        <p:nvPicPr>
          <p:cNvPr id="12" name="Picture 11" descr="A black and white rectangular sign&#10;&#10;AI-generated content may be incorrect.">
            <a:extLst>
              <a:ext uri="{FF2B5EF4-FFF2-40B4-BE49-F238E27FC236}">
                <a16:creationId xmlns:a16="http://schemas.microsoft.com/office/drawing/2014/main" id="{6F79141C-C9FB-3EB9-2165-F22B66D37B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4757"/>
          <a:stretch>
            <a:fillRect/>
          </a:stretch>
        </p:blipFill>
        <p:spPr>
          <a:xfrm>
            <a:off x="7770779" y="1134035"/>
            <a:ext cx="3583021" cy="3196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1C2FB-0834-2AA7-5146-6AB6654745F6}"/>
              </a:ext>
            </a:extLst>
          </p:cNvPr>
          <p:cNvSpPr txBox="1"/>
          <p:nvPr/>
        </p:nvSpPr>
        <p:spPr>
          <a:xfrm>
            <a:off x="4387113" y="288682"/>
            <a:ext cx="313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YouTube</a:t>
            </a:r>
            <a:r>
              <a:rPr lang="en-US" sz="3600" dirty="0"/>
              <a:t> videos</a:t>
            </a:r>
          </a:p>
        </p:txBody>
      </p:sp>
    </p:spTree>
    <p:extLst>
      <p:ext uri="{BB962C8B-B14F-4D97-AF65-F5344CB8AC3E}">
        <p14:creationId xmlns:p14="http://schemas.microsoft.com/office/powerpoint/2010/main" val="265379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AF2FDC-865C-9F67-EB77-080F5646E336}"/>
              </a:ext>
            </a:extLst>
          </p:cNvPr>
          <p:cNvSpPr txBox="1">
            <a:spLocks/>
          </p:cNvSpPr>
          <p:nvPr/>
        </p:nvSpPr>
        <p:spPr>
          <a:xfrm>
            <a:off x="1327634" y="394517"/>
            <a:ext cx="10472204" cy="9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0" dirty="0"/>
              <a:t>Automated pre-processing pipelines available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68F9BF-2847-C830-C9B0-5F601911CA0A}"/>
              </a:ext>
            </a:extLst>
          </p:cNvPr>
          <p:cNvSpPr txBox="1">
            <a:spLocks/>
          </p:cNvSpPr>
          <p:nvPr/>
        </p:nvSpPr>
        <p:spPr>
          <a:xfrm>
            <a:off x="7410289" y="3703256"/>
            <a:ext cx="4781711" cy="1066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Has test data</a:t>
            </a:r>
          </a:p>
          <a:p>
            <a:r>
              <a:rPr lang="en-US" sz="1800" dirty="0"/>
              <a:t>Please comment and help improve the automated pipeline for each software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C56C03F-8563-E3D0-DCE7-CA920C421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9" y="1566662"/>
            <a:ext cx="7133930" cy="47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7162DCF9-C9E6-D34F-A563-BBF471574A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994" y="269790"/>
            <a:ext cx="8228013" cy="1141413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EEGLAB reference articles</a:t>
            </a:r>
          </a:p>
        </p:txBody>
      </p:sp>
      <p:sp>
        <p:nvSpPr>
          <p:cNvPr id="55298" name="TextBox 5">
            <a:extLst>
              <a:ext uri="{FF2B5EF4-FFF2-40B4-BE49-F238E27FC236}">
                <a16:creationId xmlns:a16="http://schemas.microsoft.com/office/drawing/2014/main" id="{A45CB206-D4F3-AA48-A75A-A514E2CBA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452153"/>
            <a:ext cx="76200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/>
              <a:t>Delorme, A., </a:t>
            </a:r>
            <a:r>
              <a:rPr lang="en-US" altLang="en-US" sz="1200" dirty="0" err="1"/>
              <a:t>Makeig</a:t>
            </a:r>
            <a:r>
              <a:rPr lang="en-US" altLang="en-US" sz="1200" dirty="0"/>
              <a:t>, S. (2004) EEGLAB: an open source toolbox for analysis of single-trial EEG dynamics including independent component analysis. </a:t>
            </a:r>
            <a:r>
              <a:rPr lang="en-US" altLang="en-US" sz="1200" i="1" dirty="0"/>
              <a:t>Journal of Neuroscience Methods</a:t>
            </a:r>
            <a:r>
              <a:rPr lang="en-US" altLang="en-US" sz="1200" dirty="0"/>
              <a:t>, 134(1), 9-21.</a:t>
            </a:r>
          </a:p>
          <a:p>
            <a:endParaRPr lang="en-US" altLang="en-US" sz="1200" b="0" dirty="0"/>
          </a:p>
          <a:p>
            <a:r>
              <a:rPr lang="en-US" altLang="en-US" sz="1200" b="0" dirty="0" err="1"/>
              <a:t>Makeig</a:t>
            </a:r>
            <a:r>
              <a:rPr lang="en-US" altLang="en-US" sz="1200" b="0" dirty="0"/>
              <a:t>, S., </a:t>
            </a:r>
            <a:r>
              <a:rPr lang="en-US" altLang="en-US" sz="1200" b="0" dirty="0" err="1"/>
              <a:t>Debener</a:t>
            </a:r>
            <a:r>
              <a:rPr lang="en-US" altLang="en-US" sz="1200" b="0" dirty="0"/>
              <a:t>, S., </a:t>
            </a:r>
            <a:r>
              <a:rPr lang="en-US" altLang="en-US" sz="1200" b="0" dirty="0" err="1"/>
              <a:t>Onton</a:t>
            </a:r>
            <a:r>
              <a:rPr lang="en-US" altLang="en-US" sz="1200" b="0" dirty="0"/>
              <a:t>, J., Delorme, A. (2004) Mining event related dynamics. </a:t>
            </a:r>
            <a:r>
              <a:rPr lang="en-US" altLang="en-US" sz="1200" b="0" i="1" dirty="0"/>
              <a:t>Trends in cognitive Neuroscience</a:t>
            </a:r>
            <a:r>
              <a:rPr lang="en-US" altLang="en-US" sz="1200" b="0" dirty="0"/>
              <a:t>, 8(5), 204-210.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Mullen, T., </a:t>
            </a:r>
            <a:r>
              <a:rPr lang="en-US" altLang="en-US" sz="1200" b="0" dirty="0" err="1"/>
              <a:t>Kothe</a:t>
            </a:r>
            <a:r>
              <a:rPr lang="en-US" altLang="en-US" sz="1200" b="0" dirty="0"/>
              <a:t>, C., </a:t>
            </a:r>
            <a:r>
              <a:rPr lang="en-US" altLang="en-US" sz="1200" b="0" dirty="0" err="1"/>
              <a:t>Bigdely-Shamlo</a:t>
            </a:r>
            <a:r>
              <a:rPr lang="en-US" altLang="en-US" sz="1200" b="0" dirty="0"/>
              <a:t>, N., </a:t>
            </a:r>
            <a:r>
              <a:rPr lang="en-US" altLang="en-US" sz="1200" b="0" dirty="0" err="1"/>
              <a:t>Akalin</a:t>
            </a:r>
            <a:r>
              <a:rPr lang="en-US" altLang="en-US" sz="1200" b="0" dirty="0"/>
              <a:t>, Z., </a:t>
            </a:r>
            <a:r>
              <a:rPr lang="en-US" altLang="en-US" sz="1200" b="0" dirty="0" err="1"/>
              <a:t>Vankov</a:t>
            </a:r>
            <a:r>
              <a:rPr lang="en-US" altLang="en-US" sz="1200" b="0" dirty="0"/>
              <a:t>, A.,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(2011) EEGLAB, MPT, </a:t>
            </a:r>
            <a:r>
              <a:rPr lang="en-US" altLang="en-US" sz="1200" b="0" dirty="0" err="1"/>
              <a:t>NetSIFT</a:t>
            </a:r>
            <a:r>
              <a:rPr lang="en-US" altLang="en-US" sz="1200" b="0" dirty="0"/>
              <a:t>, NFT, BCILAB, and ERICA: New tools for advanced EEG/MEG processing. Computational Intelligence, article ID 130714.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</a:t>
            </a:r>
            <a:r>
              <a:rPr lang="en-US" altLang="en-US" sz="1200" b="0" dirty="0" err="1"/>
              <a:t>Kothe</a:t>
            </a:r>
            <a:r>
              <a:rPr lang="en-US" altLang="en-US" sz="1200" b="0" dirty="0"/>
              <a:t>, C., </a:t>
            </a:r>
            <a:r>
              <a:rPr lang="en-US" altLang="en-US" sz="1200" b="0" dirty="0" err="1"/>
              <a:t>Bigdely</a:t>
            </a:r>
            <a:r>
              <a:rPr lang="en-US" altLang="en-US" sz="1200" b="0" dirty="0"/>
              <a:t>, N., </a:t>
            </a:r>
            <a:r>
              <a:rPr lang="en-US" altLang="en-US" sz="1200" b="0" dirty="0" err="1"/>
              <a:t>Vankov</a:t>
            </a:r>
            <a:r>
              <a:rPr lang="en-US" altLang="en-US" sz="1200" b="0" dirty="0"/>
              <a:t>, A., </a:t>
            </a:r>
            <a:r>
              <a:rPr lang="en-US" altLang="en-US" sz="1200" b="0" dirty="0" err="1"/>
              <a:t>Oostenveld</a:t>
            </a:r>
            <a:r>
              <a:rPr lang="en-US" altLang="en-US" sz="1200" b="0" dirty="0"/>
              <a:t>, R.,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(2010) Matlab Tools for BCI Research? In "human-computer interaction and brain-computer interfaces". Editors : Tan, D. and </a:t>
            </a:r>
            <a:r>
              <a:rPr lang="en-US" altLang="en-US" sz="1200" b="0" dirty="0" err="1"/>
              <a:t>Nijholt</a:t>
            </a:r>
            <a:r>
              <a:rPr lang="en-US" altLang="en-US" sz="1200" b="0" dirty="0"/>
              <a:t>, A. Springer Publishing.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(2009) Open Source Programming for Interpreted Language: Graphic Interface and Macro Bridging Interface. 2009 Fifth International Conference on Signal-Image Technology &amp; Internet-Based Systems (SITIS, indexed in IEEE), Nov. 29 2009-Dec. 4 2009, 430-434.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Palmer, J., </a:t>
            </a:r>
            <a:r>
              <a:rPr lang="en-US" altLang="en-US" sz="1200" b="0" dirty="0" err="1"/>
              <a:t>Onton</a:t>
            </a:r>
            <a:r>
              <a:rPr lang="en-US" altLang="en-US" sz="1200" b="0" dirty="0"/>
              <a:t>, J., </a:t>
            </a:r>
            <a:r>
              <a:rPr lang="en-US" altLang="en-US" sz="1200" b="0" dirty="0" err="1"/>
              <a:t>Oostenveld</a:t>
            </a:r>
            <a:r>
              <a:rPr lang="en-US" altLang="en-US" sz="1200" b="0" dirty="0"/>
              <a:t>, R.,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(2012) Independent EEG sources are </a:t>
            </a:r>
            <a:r>
              <a:rPr lang="en-US" altLang="en-US" sz="1200" b="0" dirty="0" err="1"/>
              <a:t>dipolar.PLoS</a:t>
            </a:r>
            <a:r>
              <a:rPr lang="en-US" altLang="en-US" sz="1200" b="0" dirty="0"/>
              <a:t> One, 7(2).</a:t>
            </a:r>
          </a:p>
          <a:p>
            <a:endParaRPr lang="en-US" altLang="en-US" sz="1200" b="0" dirty="0"/>
          </a:p>
          <a:p>
            <a:r>
              <a:rPr lang="en-US" altLang="en-US" sz="1200" b="0" dirty="0"/>
              <a:t>Delorme, A., Miyakoshi., M., Jung, T.P., </a:t>
            </a:r>
            <a:r>
              <a:rPr lang="en-US" altLang="en-US" sz="1200" b="0" dirty="0" err="1"/>
              <a:t>Makeig</a:t>
            </a:r>
            <a:r>
              <a:rPr lang="en-US" altLang="en-US" sz="1200" b="0" dirty="0"/>
              <a:t>, S. (2014) Grand average ERP-image plotting and statistics: A method for comparing variability in event-related single-trial EEG activities across subjects and conditions. J </a:t>
            </a:r>
            <a:r>
              <a:rPr lang="en-US" altLang="en-US" sz="1200" b="0" dirty="0" err="1"/>
              <a:t>Neurosci</a:t>
            </a:r>
            <a:r>
              <a:rPr lang="en-US" altLang="en-US" sz="1200" b="0" dirty="0"/>
              <a:t> Methods. 2014 Oct 22. </a:t>
            </a:r>
            <a:r>
              <a:rPr lang="en-US" altLang="en-US" sz="1200" b="0" dirty="0" err="1"/>
              <a:t>pii</a:t>
            </a:r>
            <a:r>
              <a:rPr lang="en-US" altLang="en-US" sz="1200" b="0" dirty="0"/>
              <a:t>: S0165-0270(14)00363-X. </a:t>
            </a:r>
            <a:r>
              <a:rPr lang="en-US" altLang="en-US" sz="1200" b="0" dirty="0" err="1"/>
              <a:t>doi</a:t>
            </a:r>
            <a:r>
              <a:rPr lang="en-US" altLang="en-US" sz="1200" b="0" dirty="0"/>
              <a:t>: 10.1016/j.jneumeth.2014.10.003</a:t>
            </a:r>
          </a:p>
        </p:txBody>
      </p:sp>
    </p:spTree>
    <p:extLst>
      <p:ext uri="{BB962C8B-B14F-4D97-AF65-F5344CB8AC3E}">
        <p14:creationId xmlns:p14="http://schemas.microsoft.com/office/powerpoint/2010/main" val="76149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1EAC-E426-C54F-F2AC-B62FFF1F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6" y="231772"/>
            <a:ext cx="10970684" cy="1141412"/>
          </a:xfrm>
        </p:spPr>
        <p:txBody>
          <a:bodyPr/>
          <a:lstStyle/>
          <a:p>
            <a:r>
              <a:rPr lang="en-US" dirty="0"/>
              <a:t>Get ready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E3878-C15F-3E25-D16A-7A19D7AFCE2B}"/>
              </a:ext>
            </a:extLst>
          </p:cNvPr>
          <p:cNvSpPr txBox="1"/>
          <p:nvPr/>
        </p:nvSpPr>
        <p:spPr>
          <a:xfrm>
            <a:off x="1388993" y="1534803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Install instructions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https://forum.cuttingeeg.org/tag/eeglab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017F56F-DEF7-CA52-6C59-2B656C3CB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993" y="2050366"/>
            <a:ext cx="4867807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1600" b="1" dirty="0"/>
              <a:t>2. Data </a:t>
            </a:r>
            <a:r>
              <a:rPr lang="en-US" sz="1600" dirty="0"/>
              <a:t>(ask for the </a:t>
            </a:r>
            <a:r>
              <a:rPr lang="en-US" sz="1600" dirty="0" err="1"/>
              <a:t>flashdrive</a:t>
            </a:r>
            <a:r>
              <a:rPr lang="en-US" sz="160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Download the pruned dataset (ds000117_pruned)</a:t>
            </a:r>
            <a:endParaRPr lang="en-US" altLang="en-US" sz="100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Download group dataset (ds002718)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:backhand_index_pointing_right:">
            <a:extLst>
              <a:ext uri="{FF2B5EF4-FFF2-40B4-BE49-F238E27FC236}">
                <a16:creationId xmlns:a16="http://schemas.microsoft.com/office/drawing/2014/main" id="{CC671CB5-4207-24BC-3F22-388A21EE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-427038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:backhand_index_pointing_right:">
            <a:extLst>
              <a:ext uri="{FF2B5EF4-FFF2-40B4-BE49-F238E27FC236}">
                <a16:creationId xmlns:a16="http://schemas.microsoft.com/office/drawing/2014/main" id="{545AF1ED-F48E-3BED-AE83-F593B994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82563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54EF76-84C8-3D7A-139F-5C65AE5DCB37}"/>
              </a:ext>
            </a:extLst>
          </p:cNvPr>
          <p:cNvSpPr txBox="1"/>
          <p:nvPr/>
        </p:nvSpPr>
        <p:spPr>
          <a:xfrm>
            <a:off x="1388992" y="3068742"/>
            <a:ext cx="802336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Install git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(Windows Git-bash; Linux 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Clone EEGLAB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https://github.com/sccn/eeglab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(see README) or use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flashdrive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Start MATLAB then EEGLAB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(use plugin manager menu item File &gt; Manage EEGLAB extensions)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File-IO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Fieldtrip-lite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C4AF8-3264-52F8-7F00-B4F009198BB2}"/>
              </a:ext>
            </a:extLst>
          </p:cNvPr>
          <p:cNvSpPr txBox="1"/>
          <p:nvPr/>
        </p:nvSpPr>
        <p:spPr>
          <a:xfrm>
            <a:off x="1388993" y="5376564"/>
            <a:ext cx="8997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5. Clone slides and script repository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https://github.com/sccn/practical_MEEG2025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55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960" y="449811"/>
            <a:ext cx="9404723" cy="1400530"/>
          </a:xfrm>
        </p:spPr>
        <p:txBody>
          <a:bodyPr/>
          <a:lstStyle/>
          <a:p>
            <a:r>
              <a:rPr lang="en-US" dirty="0"/>
              <a:t>EEGLAB History Timeline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3B065FF0-D4AE-4356-A639-79626E16678C}"/>
              </a:ext>
            </a:extLst>
          </p:cNvPr>
          <p:cNvSpPr>
            <a:spLocks/>
          </p:cNvSpPr>
          <p:nvPr/>
        </p:nvSpPr>
        <p:spPr bwMode="auto">
          <a:xfrm>
            <a:off x="272320" y="1970487"/>
            <a:ext cx="1691640" cy="999737"/>
          </a:xfrm>
          <a:custGeom>
            <a:avLst/>
            <a:gdLst>
              <a:gd name="T0" fmla="*/ 0 w 929"/>
              <a:gd name="T1" fmla="*/ 0 h 365"/>
              <a:gd name="T2" fmla="*/ 747 w 929"/>
              <a:gd name="T3" fmla="*/ 0 h 365"/>
              <a:gd name="T4" fmla="*/ 929 w 929"/>
              <a:gd name="T5" fmla="*/ 182 h 365"/>
              <a:gd name="T6" fmla="*/ 747 w 929"/>
              <a:gd name="T7" fmla="*/ 365 h 365"/>
              <a:gd name="T8" fmla="*/ 0 w 929"/>
              <a:gd name="T9" fmla="*/ 365 h 365"/>
              <a:gd name="T10" fmla="*/ 0 w 929"/>
              <a:gd name="T11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9" h="365">
                <a:moveTo>
                  <a:pt x="0" y="0"/>
                </a:moveTo>
                <a:lnTo>
                  <a:pt x="747" y="0"/>
                </a:lnTo>
                <a:lnTo>
                  <a:pt x="929" y="182"/>
                </a:lnTo>
                <a:lnTo>
                  <a:pt x="747" y="365"/>
                </a:lnTo>
                <a:lnTo>
                  <a:pt x="0" y="36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1997</a:t>
            </a: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35947C7E-5EEE-481F-BB7F-D686CF19A774}"/>
              </a:ext>
            </a:extLst>
          </p:cNvPr>
          <p:cNvSpPr>
            <a:spLocks/>
          </p:cNvSpPr>
          <p:nvPr/>
        </p:nvSpPr>
        <p:spPr bwMode="auto">
          <a:xfrm>
            <a:off x="1617989" y="1970487"/>
            <a:ext cx="1691640" cy="999737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>
                <a:solidFill>
                  <a:schemeClr val="bg1"/>
                </a:solidFill>
              </a:rPr>
              <a:t>2001</a:t>
            </a: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241AF39C-8150-468E-8EB8-132CB850CF90}"/>
              </a:ext>
            </a:extLst>
          </p:cNvPr>
          <p:cNvSpPr>
            <a:spLocks/>
          </p:cNvSpPr>
          <p:nvPr/>
        </p:nvSpPr>
        <p:spPr bwMode="auto">
          <a:xfrm>
            <a:off x="2963658" y="1970487"/>
            <a:ext cx="1691640" cy="999737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2003</a:t>
            </a:r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79596B92-DF08-44C0-95CF-BBAD52E91451}"/>
              </a:ext>
            </a:extLst>
          </p:cNvPr>
          <p:cNvSpPr>
            <a:spLocks/>
          </p:cNvSpPr>
          <p:nvPr/>
        </p:nvSpPr>
        <p:spPr bwMode="auto">
          <a:xfrm>
            <a:off x="4309327" y="1970487"/>
            <a:ext cx="1691640" cy="999737"/>
          </a:xfrm>
          <a:custGeom>
            <a:avLst/>
            <a:gdLst>
              <a:gd name="T0" fmla="*/ 0 w 930"/>
              <a:gd name="T1" fmla="*/ 0 h 365"/>
              <a:gd name="T2" fmla="*/ 747 w 930"/>
              <a:gd name="T3" fmla="*/ 0 h 365"/>
              <a:gd name="T4" fmla="*/ 930 w 930"/>
              <a:gd name="T5" fmla="*/ 182 h 365"/>
              <a:gd name="T6" fmla="*/ 747 w 930"/>
              <a:gd name="T7" fmla="*/ 365 h 365"/>
              <a:gd name="T8" fmla="*/ 0 w 930"/>
              <a:gd name="T9" fmla="*/ 365 h 365"/>
              <a:gd name="T10" fmla="*/ 182 w 930"/>
              <a:gd name="T11" fmla="*/ 182 h 365"/>
              <a:gd name="T12" fmla="*/ 0 w 930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0" h="365">
                <a:moveTo>
                  <a:pt x="0" y="0"/>
                </a:moveTo>
                <a:lnTo>
                  <a:pt x="747" y="0"/>
                </a:lnTo>
                <a:lnTo>
                  <a:pt x="930" y="182"/>
                </a:lnTo>
                <a:lnTo>
                  <a:pt x="747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2006</a:t>
            </a:r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69311AC2-C821-4740-B151-4BAD22CB3F1E}"/>
              </a:ext>
            </a:extLst>
          </p:cNvPr>
          <p:cNvSpPr>
            <a:spLocks/>
          </p:cNvSpPr>
          <p:nvPr/>
        </p:nvSpPr>
        <p:spPr bwMode="auto">
          <a:xfrm>
            <a:off x="5654996" y="1970487"/>
            <a:ext cx="1691640" cy="999737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2011</a:t>
            </a:r>
          </a:p>
        </p:txBody>
      </p:sp>
      <p:sp>
        <p:nvSpPr>
          <p:cNvPr id="38" name="Freeform 15">
            <a:extLst>
              <a:ext uri="{FF2B5EF4-FFF2-40B4-BE49-F238E27FC236}">
                <a16:creationId xmlns:a16="http://schemas.microsoft.com/office/drawing/2014/main" id="{D06BA517-60BB-478E-B103-6B7352A7D227}"/>
              </a:ext>
            </a:extLst>
          </p:cNvPr>
          <p:cNvSpPr>
            <a:spLocks/>
          </p:cNvSpPr>
          <p:nvPr/>
        </p:nvSpPr>
        <p:spPr bwMode="auto">
          <a:xfrm>
            <a:off x="7000665" y="1970487"/>
            <a:ext cx="1691640" cy="999737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423AD8CF-C351-4211-B77D-DE70FBD1D8E1}"/>
              </a:ext>
            </a:extLst>
          </p:cNvPr>
          <p:cNvSpPr>
            <a:spLocks/>
          </p:cNvSpPr>
          <p:nvPr/>
        </p:nvSpPr>
        <p:spPr bwMode="auto">
          <a:xfrm>
            <a:off x="8346333" y="1970487"/>
            <a:ext cx="1691640" cy="999737"/>
          </a:xfrm>
          <a:custGeom>
            <a:avLst/>
            <a:gdLst>
              <a:gd name="T0" fmla="*/ 0 w 929"/>
              <a:gd name="T1" fmla="*/ 0 h 365"/>
              <a:gd name="T2" fmla="*/ 747 w 929"/>
              <a:gd name="T3" fmla="*/ 0 h 365"/>
              <a:gd name="T4" fmla="*/ 929 w 929"/>
              <a:gd name="T5" fmla="*/ 182 h 365"/>
              <a:gd name="T6" fmla="*/ 747 w 929"/>
              <a:gd name="T7" fmla="*/ 365 h 365"/>
              <a:gd name="T8" fmla="*/ 0 w 929"/>
              <a:gd name="T9" fmla="*/ 365 h 365"/>
              <a:gd name="T10" fmla="*/ 182 w 929"/>
              <a:gd name="T11" fmla="*/ 182 h 365"/>
              <a:gd name="T12" fmla="*/ 0 w 929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9" h="365">
                <a:moveTo>
                  <a:pt x="0" y="0"/>
                </a:moveTo>
                <a:lnTo>
                  <a:pt x="747" y="0"/>
                </a:lnTo>
                <a:lnTo>
                  <a:pt x="929" y="182"/>
                </a:lnTo>
                <a:lnTo>
                  <a:pt x="747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2021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F0EAB54-67BA-44B6-BF01-99F8F36AADD5}"/>
              </a:ext>
            </a:extLst>
          </p:cNvPr>
          <p:cNvSpPr/>
          <p:nvPr/>
        </p:nvSpPr>
        <p:spPr>
          <a:xfrm>
            <a:off x="272320" y="5142440"/>
            <a:ext cx="1691640" cy="1216152"/>
          </a:xfrm>
          <a:prstGeom prst="roundRect">
            <a:avLst>
              <a:gd name="adj" fmla="val 852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just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EEG/ICA Toolbox (Salk Institute)</a:t>
            </a:r>
            <a:endParaRPr lang="en-US" sz="1600" noProof="1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7722381-8EEC-4F1C-A5BC-56F723A30095}"/>
              </a:ext>
            </a:extLst>
          </p:cNvPr>
          <p:cNvSpPr/>
          <p:nvPr/>
        </p:nvSpPr>
        <p:spPr>
          <a:xfrm>
            <a:off x="1557082" y="3448256"/>
            <a:ext cx="1752547" cy="1216152"/>
          </a:xfrm>
          <a:prstGeom prst="roundRect">
            <a:avLst>
              <a:gd name="adj" fmla="val 85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600"/>
              </a:spcAft>
            </a:pPr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EEGLAB for artifact rejection (Salk Institute)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FECCEC-9706-4740-9954-AE4539C3864A}"/>
              </a:ext>
            </a:extLst>
          </p:cNvPr>
          <p:cNvSpPr/>
          <p:nvPr/>
        </p:nvSpPr>
        <p:spPr>
          <a:xfrm>
            <a:off x="2902751" y="5142440"/>
            <a:ext cx="1752547" cy="1388987"/>
          </a:xfrm>
          <a:prstGeom prst="roundRect">
            <a:avLst>
              <a:gd name="adj" fmla="val 85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/>
              <a:t>EEGLAB issued to wide audience (Salk Institute) and NIH support</a:t>
            </a:r>
            <a:endParaRPr lang="en-US" sz="1600" noProof="1">
              <a:solidFill>
                <a:schemeClr val="tx1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FA21587-222B-4C44-942B-0D89D681ED1B}"/>
              </a:ext>
            </a:extLst>
          </p:cNvPr>
          <p:cNvSpPr/>
          <p:nvPr/>
        </p:nvSpPr>
        <p:spPr>
          <a:xfrm>
            <a:off x="4248420" y="3448256"/>
            <a:ext cx="1752547" cy="1216152"/>
          </a:xfrm>
          <a:prstGeom prst="roundRect">
            <a:avLst>
              <a:gd name="adj" fmla="val 852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/>
              <a:t>EEGLAB plug-ins, STUDY structure</a:t>
            </a:r>
            <a:endParaRPr lang="en-US" sz="1600" noProof="1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EDA3877-B6CD-4F04-A7F2-73E8F5DEE8E6}"/>
              </a:ext>
            </a:extLst>
          </p:cNvPr>
          <p:cNvSpPr/>
          <p:nvPr/>
        </p:nvSpPr>
        <p:spPr>
          <a:xfrm>
            <a:off x="5594089" y="5142441"/>
            <a:ext cx="1752547" cy="1388986"/>
          </a:xfrm>
          <a:prstGeom prst="roundRect">
            <a:avLst>
              <a:gd name="adj" fmla="val 85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/>
              <a:t>EEGLAB, the most widely used EEG research environment</a:t>
            </a:r>
            <a:endParaRPr lang="en-US" sz="1600" noProof="1">
              <a:solidFill>
                <a:schemeClr val="tx1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65F86FB-CE67-4077-8825-A189ADA499D6}"/>
              </a:ext>
            </a:extLst>
          </p:cNvPr>
          <p:cNvSpPr/>
          <p:nvPr/>
        </p:nvSpPr>
        <p:spPr>
          <a:xfrm>
            <a:off x="6939758" y="3448256"/>
            <a:ext cx="1752547" cy="1216152"/>
          </a:xfrm>
          <a:prstGeom prst="roundRect">
            <a:avLst>
              <a:gd name="adj" fmla="val 852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/>
              <a:t>EEGLAB STUDY use single trial and LIMO integration</a:t>
            </a:r>
            <a:endParaRPr lang="en-US" sz="1600" noProof="1">
              <a:solidFill>
                <a:prstClr val="white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31B1E816-F2D1-499A-B56F-0DCDBD86395E}"/>
              </a:ext>
            </a:extLst>
          </p:cNvPr>
          <p:cNvSpPr/>
          <p:nvPr/>
        </p:nvSpPr>
        <p:spPr>
          <a:xfrm>
            <a:off x="8285426" y="5142441"/>
            <a:ext cx="1752547" cy="1216152"/>
          </a:xfrm>
          <a:prstGeom prst="roundRect">
            <a:avLst>
              <a:gd name="adj" fmla="val 85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1600" dirty="0"/>
              <a:t>BIDS integration, big data pipelines,</a:t>
            </a:r>
          </a:p>
          <a:p>
            <a:pPr lvl="0" algn="just"/>
            <a:r>
              <a:rPr lang="en-US" sz="1600" noProof="1">
                <a:solidFill>
                  <a:schemeClr val="bg1"/>
                </a:solidFill>
              </a:rPr>
              <a:t>New website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58697A-F268-49CB-8B92-E737BD097664}"/>
              </a:ext>
            </a:extLst>
          </p:cNvPr>
          <p:cNvCxnSpPr/>
          <p:nvPr/>
        </p:nvCxnSpPr>
        <p:spPr>
          <a:xfrm>
            <a:off x="1100801" y="2970224"/>
            <a:ext cx="0" cy="2172216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1985FD-37AC-4925-92BC-6DF038F501D0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2433356" y="2970224"/>
            <a:ext cx="0" cy="47803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195173D-FDD6-472A-AA4F-4D98077CDFDD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779025" y="2970224"/>
            <a:ext cx="0" cy="217221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1279325-BD9C-443D-A3EC-9DA9D94AAC5A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6470363" y="2970224"/>
            <a:ext cx="0" cy="2172217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5590CD3-6178-4EF0-90E7-B8C685557E54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9161700" y="2970224"/>
            <a:ext cx="0" cy="2172217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5A0191-7D34-4063-AF90-1A145D822869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5124694" y="2970224"/>
            <a:ext cx="0" cy="478032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EC9ADDC-B31A-44FF-BD80-A60D2C09DB48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7816032" y="2970224"/>
            <a:ext cx="0" cy="47803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Graphical user interface&#10;&#10;Description automatically generated">
            <a:extLst>
              <a:ext uri="{FF2B5EF4-FFF2-40B4-BE49-F238E27FC236}">
                <a16:creationId xmlns:a16="http://schemas.microsoft.com/office/drawing/2014/main" id="{4CEBE767-125F-5F4A-9E65-E03B5DA4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091" y="187213"/>
            <a:ext cx="1835092" cy="1544257"/>
          </a:xfrm>
          <a:prstGeom prst="rect">
            <a:avLst/>
          </a:prstGeom>
        </p:spPr>
      </p:pic>
      <p:sp>
        <p:nvSpPr>
          <p:cNvPr id="3" name="Freeform 17">
            <a:extLst>
              <a:ext uri="{FF2B5EF4-FFF2-40B4-BE49-F238E27FC236}">
                <a16:creationId xmlns:a16="http://schemas.microsoft.com/office/drawing/2014/main" id="{F6EDE5E0-3257-A62F-E4EA-05540F0EE46F}"/>
              </a:ext>
            </a:extLst>
          </p:cNvPr>
          <p:cNvSpPr>
            <a:spLocks/>
          </p:cNvSpPr>
          <p:nvPr/>
        </p:nvSpPr>
        <p:spPr bwMode="auto">
          <a:xfrm>
            <a:off x="9693315" y="1970487"/>
            <a:ext cx="1691640" cy="999737"/>
          </a:xfrm>
          <a:custGeom>
            <a:avLst/>
            <a:gdLst>
              <a:gd name="T0" fmla="*/ 0 w 929"/>
              <a:gd name="T1" fmla="*/ 0 h 365"/>
              <a:gd name="T2" fmla="*/ 747 w 929"/>
              <a:gd name="T3" fmla="*/ 0 h 365"/>
              <a:gd name="T4" fmla="*/ 929 w 929"/>
              <a:gd name="T5" fmla="*/ 182 h 365"/>
              <a:gd name="T6" fmla="*/ 747 w 929"/>
              <a:gd name="T7" fmla="*/ 365 h 365"/>
              <a:gd name="T8" fmla="*/ 0 w 929"/>
              <a:gd name="T9" fmla="*/ 365 h 365"/>
              <a:gd name="T10" fmla="*/ 182 w 929"/>
              <a:gd name="T11" fmla="*/ 182 h 365"/>
              <a:gd name="T12" fmla="*/ 0 w 929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9" h="365">
                <a:moveTo>
                  <a:pt x="0" y="0"/>
                </a:moveTo>
                <a:lnTo>
                  <a:pt x="747" y="0"/>
                </a:lnTo>
                <a:lnTo>
                  <a:pt x="929" y="182"/>
                </a:lnTo>
                <a:lnTo>
                  <a:pt x="747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noProof="1"/>
              <a:t>2024</a:t>
            </a:r>
          </a:p>
        </p:txBody>
      </p:sp>
      <p:sp>
        <p:nvSpPr>
          <p:cNvPr id="5" name="Rectangle: Rounded Corners 39">
            <a:extLst>
              <a:ext uri="{FF2B5EF4-FFF2-40B4-BE49-F238E27FC236}">
                <a16:creationId xmlns:a16="http://schemas.microsoft.com/office/drawing/2014/main" id="{6ACFE62D-0153-4B9A-536E-DBE43EFA6CEA}"/>
              </a:ext>
            </a:extLst>
          </p:cNvPr>
          <p:cNvSpPr/>
          <p:nvPr/>
        </p:nvSpPr>
        <p:spPr>
          <a:xfrm>
            <a:off x="9934543" y="3741247"/>
            <a:ext cx="1691640" cy="1216152"/>
          </a:xfrm>
          <a:prstGeom prst="roundRect">
            <a:avLst>
              <a:gd name="adj" fmla="val 852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just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Automation on Cloud platforms</a:t>
            </a:r>
            <a:endParaRPr lang="en-US" sz="1600" noProof="1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CE3ECD-9066-B5F5-5819-460B5FDB2F6D}"/>
              </a:ext>
            </a:extLst>
          </p:cNvPr>
          <p:cNvCxnSpPr>
            <a:cxnSpLocks/>
          </p:cNvCxnSpPr>
          <p:nvPr/>
        </p:nvCxnSpPr>
        <p:spPr>
          <a:xfrm>
            <a:off x="10539135" y="2970224"/>
            <a:ext cx="0" cy="771023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6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9A634A28-FE6F-2B40-9948-9DB7CD9C6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84302" y="23946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EEGLAB in a few numbers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844C4-FAF4-B148-A500-9963B513E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532"/>
          <a:stretch/>
        </p:blipFill>
        <p:spPr>
          <a:xfrm>
            <a:off x="6574971" y="4459261"/>
            <a:ext cx="5402370" cy="21997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8B6C5D-0ACA-4D46-92E4-2AE54E1D9EB3}"/>
              </a:ext>
            </a:extLst>
          </p:cNvPr>
          <p:cNvSpPr/>
          <p:nvPr/>
        </p:nvSpPr>
        <p:spPr>
          <a:xfrm>
            <a:off x="7199102" y="4145329"/>
            <a:ext cx="6538442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en-US" sz="1600" dirty="0"/>
              <a:t>140,000 EEGLAB session/month (</a:t>
            </a:r>
            <a:r>
              <a:rPr lang="en-US" altLang="en-US" sz="1600" dirty="0" err="1"/>
              <a:t>mixpanel</a:t>
            </a:r>
            <a:r>
              <a:rPr lang="en-US" alt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8ABA6-EEDC-6641-897A-233BE683CD39}"/>
              </a:ext>
            </a:extLst>
          </p:cNvPr>
          <p:cNvSpPr txBox="1"/>
          <p:nvPr/>
        </p:nvSpPr>
        <p:spPr>
          <a:xfrm>
            <a:off x="764068" y="1212170"/>
            <a:ext cx="6846938" cy="4132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(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150 000 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lines of code)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About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400,000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download over the past 10 years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>
                <a:ln w="660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15,500</a:t>
            </a:r>
            <a:r>
              <a:rPr lang="en-US" sz="3000" b="1" dirty="0">
                <a:ln>
                  <a:solidFill>
                    <a:schemeClr val="accent2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on the diffusion list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423 million 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dollars of research as of 2022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NIH funding since 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151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plugins</a:t>
            </a:r>
          </a:p>
        </p:txBody>
      </p:sp>
    </p:spTree>
    <p:extLst>
      <p:ext uri="{BB962C8B-B14F-4D97-AF65-F5344CB8AC3E}">
        <p14:creationId xmlns:p14="http://schemas.microsoft.com/office/powerpoint/2010/main" val="385917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9BBADA-6464-F442-8F80-1BD7040E6D11}"/>
              </a:ext>
            </a:extLst>
          </p:cNvPr>
          <p:cNvSpPr/>
          <p:nvPr/>
        </p:nvSpPr>
        <p:spPr>
          <a:xfrm>
            <a:off x="9341708" y="5263978"/>
            <a:ext cx="2012092" cy="71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image_eeglab">
            <a:extLst>
              <a:ext uri="{FF2B5EF4-FFF2-40B4-BE49-F238E27FC236}">
                <a16:creationId xmlns:a16="http://schemas.microsoft.com/office/drawing/2014/main" id="{84545C67-69FE-CADE-DC41-513CDAE17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 b="15166"/>
          <a:stretch/>
        </p:blipFill>
        <p:spPr bwMode="auto">
          <a:xfrm>
            <a:off x="939800" y="594360"/>
            <a:ext cx="10312400" cy="52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15C16-79B8-CE23-7852-F190B5AD551E}"/>
              </a:ext>
            </a:extLst>
          </p:cNvPr>
          <p:cNvSpPr txBox="1"/>
          <p:nvPr/>
        </p:nvSpPr>
        <p:spPr>
          <a:xfrm>
            <a:off x="2263140" y="6057900"/>
            <a:ext cx="855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Mikheev V,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Skukies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R, Ehinger BV. The Art of Brainwaves: A Survey on Event-Related Potential Visualization Practices. Aperture Neuro. 2024;4. doi:10.52294/001c.116386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6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3BB03-8245-774D-B7B8-5BCC4D441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" b="571"/>
          <a:stretch/>
        </p:blipFill>
        <p:spPr>
          <a:xfrm>
            <a:off x="3886200" y="914401"/>
            <a:ext cx="4585692" cy="58282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AA63E3-2204-B043-9AD0-3BFBF07A2C97}"/>
              </a:ext>
            </a:extLst>
          </p:cNvPr>
          <p:cNvSpPr/>
          <p:nvPr/>
        </p:nvSpPr>
        <p:spPr>
          <a:xfrm>
            <a:off x="3051313" y="238540"/>
            <a:ext cx="6421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EEGLAB plugin manager (151 plugins)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MATLAB Logo | The most famous brands and company logos in the world">
            <a:extLst>
              <a:ext uri="{FF2B5EF4-FFF2-40B4-BE49-F238E27FC236}">
                <a16:creationId xmlns:a16="http://schemas.microsoft.com/office/drawing/2014/main" id="{2723AB13-7414-1842-886B-0FE6487A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57" y="1539071"/>
            <a:ext cx="3208011" cy="180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1E2196-3B4A-2147-94F1-9702DA6D6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57" y="4036033"/>
            <a:ext cx="5767512" cy="2356287"/>
          </a:xfrm>
          <a:prstGeom prst="rect">
            <a:avLst/>
          </a:prstGeom>
        </p:spPr>
      </p:pic>
      <p:pic>
        <p:nvPicPr>
          <p:cNvPr id="279556" name="Picture 4" descr="Gold Dollar Sign Transparent Background | PNG Mart">
            <a:extLst>
              <a:ext uri="{FF2B5EF4-FFF2-40B4-BE49-F238E27FC236}">
                <a16:creationId xmlns:a16="http://schemas.microsoft.com/office/drawing/2014/main" id="{462CD24E-384A-144B-B959-549C6DE8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244" y="1643823"/>
            <a:ext cx="1947122" cy="14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AD688D-3925-844C-8783-C7EA0A22DA2B}"/>
              </a:ext>
            </a:extLst>
          </p:cNvPr>
          <p:cNvSpPr txBox="1">
            <a:spLocks/>
          </p:cNvSpPr>
          <p:nvPr/>
        </p:nvSpPr>
        <p:spPr>
          <a:xfrm>
            <a:off x="3307172" y="37287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MATLAB version?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92815-4B91-E44E-95AE-B1400FDAA287}"/>
              </a:ext>
            </a:extLst>
          </p:cNvPr>
          <p:cNvSpPr txBox="1"/>
          <p:nvPr/>
        </p:nvSpPr>
        <p:spPr>
          <a:xfrm>
            <a:off x="7258603" y="2768288"/>
            <a:ext cx="3973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Additional MATLAB toolboxes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Signal processing toolbox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Statistics toolbox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Optimization toolbox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Image processing toolbox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059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818CF568-07C0-2F4C-A072-CD35B18CF3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30427"/>
            <a:ext cx="8686800" cy="6858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Matlab based open source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13172946-7F8C-3E41-8246-D192609FC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828800"/>
            <a:ext cx="8686800" cy="561816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altLang="en-US" sz="24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Pros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Easy to program, highly modular and extendable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Not dependent on any platform (64-bit) and highly optimized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Large community of users (latest development in signal processing research)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Powerful scripting capabilities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Matlab commercial license required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Matlab commercial toolboxes recommended (signal processing, statistics)</a:t>
            </a:r>
          </a:p>
          <a:p>
            <a:pPr marL="0" indent="0">
              <a:buNone/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8B0C2-BB2F-5746-A4D7-6B7644FB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76200"/>
            <a:ext cx="1612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6835AC7-8C66-6F42-BD06-3124D183AE95}"/>
              </a:ext>
            </a:extLst>
          </p:cNvPr>
          <p:cNvSpPr txBox="1">
            <a:spLocks/>
          </p:cNvSpPr>
          <p:nvPr/>
        </p:nvSpPr>
        <p:spPr>
          <a:xfrm>
            <a:off x="2975181" y="107225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Operating System?</a:t>
            </a:r>
          </a:p>
        </p:txBody>
      </p:sp>
      <p:pic>
        <p:nvPicPr>
          <p:cNvPr id="17" name="Picture 406" descr="Windows Coloured Logo transparent PNG - StickPNG">
            <a:extLst>
              <a:ext uri="{FF2B5EF4-FFF2-40B4-BE49-F238E27FC236}">
                <a16:creationId xmlns:a16="http://schemas.microsoft.com/office/drawing/2014/main" id="{1AE413DA-1612-F74E-B94D-D3D3B9814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447" y="3122166"/>
            <a:ext cx="2288040" cy="22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08" descr="Linux logo PNG">
            <a:extLst>
              <a:ext uri="{FF2B5EF4-FFF2-40B4-BE49-F238E27FC236}">
                <a16:creationId xmlns:a16="http://schemas.microsoft.com/office/drawing/2014/main" id="{753750A7-CDA5-7546-8C35-C8AE3F072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18" y="3363933"/>
            <a:ext cx="1898492" cy="180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10" descr="Free Apple Logo Png Transparent Background, Download Free Clip Art, Free  Clip Art on Clipart Library">
            <a:extLst>
              <a:ext uri="{FF2B5EF4-FFF2-40B4-BE49-F238E27FC236}">
                <a16:creationId xmlns:a16="http://schemas.microsoft.com/office/drawing/2014/main" id="{3F351CCD-F8F0-D747-AC1C-3444CFA8F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28" y="3115144"/>
            <a:ext cx="1768929" cy="20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25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6835AC7-8C66-6F42-BD06-3124D183AE95}"/>
              </a:ext>
            </a:extLst>
          </p:cNvPr>
          <p:cNvSpPr txBox="1">
            <a:spLocks/>
          </p:cNvSpPr>
          <p:nvPr/>
        </p:nvSpPr>
        <p:spPr>
          <a:xfrm>
            <a:off x="2787277" y="57246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EEGLAB on MATLAB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vs EEGLAB compiled</a:t>
            </a:r>
          </a:p>
        </p:txBody>
      </p:sp>
      <p:pic>
        <p:nvPicPr>
          <p:cNvPr id="283650" name="Picture 2" descr="Trying NOT to Compare Twins - Twiniversity">
            <a:extLst>
              <a:ext uri="{FF2B5EF4-FFF2-40B4-BE49-F238E27FC236}">
                <a16:creationId xmlns:a16="http://schemas.microsoft.com/office/drawing/2014/main" id="{AA53827A-4D85-6447-9176-FC4376B3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61" y="2706233"/>
            <a:ext cx="5635171" cy="36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2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9060</TotalTime>
  <Words>849</Words>
  <Application>Microsoft Macintosh PowerPoint</Application>
  <PresentationFormat>Widescreen</PresentationFormat>
  <Paragraphs>90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EEGLAB introduction</vt:lpstr>
      <vt:lpstr>EEGLAB History Timeline</vt:lpstr>
      <vt:lpstr>EEGLAB in a few numbers</vt:lpstr>
      <vt:lpstr>PowerPoint Presentation</vt:lpstr>
      <vt:lpstr>PowerPoint Presentation</vt:lpstr>
      <vt:lpstr>PowerPoint Presentation</vt:lpstr>
      <vt:lpstr>Matlab based open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EEGLAB reference articles</vt:lpstr>
      <vt:lpstr>Get ready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Delorme, Arnaud</dc:creator>
  <cp:lastModifiedBy>Garimella, Gayatri Sanjana</cp:lastModifiedBy>
  <cp:revision>74</cp:revision>
  <cp:lastPrinted>2022-11-18T19:26:59Z</cp:lastPrinted>
  <dcterms:created xsi:type="dcterms:W3CDTF">2021-06-14T00:00:58Z</dcterms:created>
  <dcterms:modified xsi:type="dcterms:W3CDTF">2025-11-19T19:09:27Z</dcterms:modified>
</cp:coreProperties>
</file>